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357" r:id="rId3"/>
    <p:sldId id="369" r:id="rId4"/>
    <p:sldId id="359" r:id="rId5"/>
    <p:sldId id="330" r:id="rId6"/>
    <p:sldId id="336" r:id="rId7"/>
    <p:sldId id="351" r:id="rId8"/>
    <p:sldId id="374" r:id="rId9"/>
    <p:sldId id="367" r:id="rId10"/>
    <p:sldId id="372" r:id="rId11"/>
    <p:sldId id="373" r:id="rId12"/>
    <p:sldId id="346" r:id="rId13"/>
    <p:sldId id="370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4C4"/>
    <a:srgbClr val="0C1D32"/>
    <a:srgbClr val="000000"/>
    <a:srgbClr val="254061"/>
    <a:srgbClr val="007DC4"/>
    <a:srgbClr val="35A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4" autoAdjust="0"/>
    <p:restoredTop sz="98127" autoAdjust="0"/>
  </p:normalViewPr>
  <p:slideViewPr>
    <p:cSldViewPr snapToGrid="0" snapToObjects="1">
      <p:cViewPr varScale="1">
        <p:scale>
          <a:sx n="70" d="100"/>
          <a:sy n="70" d="100"/>
        </p:scale>
        <p:origin x="15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D18D-512A-478D-BF0F-CD6BF7D8C8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DF23-BE17-4172-89F6-0A1DBBF0A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26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61FF6-F6CF-40E5-ABA9-271F85527D71}" type="datetimeFigureOut">
              <a:rPr lang="fr-FR" smtClean="0"/>
              <a:pPr/>
              <a:t>14/11/2018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7A3BE-452D-4ACA-8173-743B41F353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3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7A3BE-452D-4ACA-8173-743B41F353B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98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7A3BE-452D-4ACA-8173-743B41F353B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08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7A3BE-452D-4ACA-8173-743B41F353B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4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7A3BE-452D-4ACA-8173-743B41F353B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25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7A3BE-452D-4ACA-8173-743B41F353B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70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E50-6AA5-4D10-A6CA-0C86A97D9B99}" type="datetime1">
              <a:rPr lang="fr-FR" smtClean="0"/>
              <a:pPr/>
              <a:t>14/11/2018</a:t>
            </a:fld>
            <a:endParaRPr lang="fr-FR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242" y="6266767"/>
            <a:ext cx="1219200" cy="44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6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C99B-B57A-46CB-9C50-2D5711AA6BC1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6396" y="64579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A0A50333-2734-084B-8AC5-58DA0049E9B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0" y="95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algn="l"/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2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640B-E2F5-44DD-A0A3-228D56238628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0333-2734-084B-8AC5-58DA0049E9B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38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A6B8AF-1C20-4864-B49D-DCA79BA3CE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992" y="1434497"/>
            <a:ext cx="6234549" cy="592163"/>
          </a:xfrm>
          <a:prstGeom prst="rect">
            <a:avLst/>
          </a:prstGeom>
        </p:spPr>
        <p:txBody>
          <a:bodyPr anchor="b"/>
          <a:lstStyle>
            <a:lvl1pPr algn="l">
              <a:defRPr sz="2800" cap="all" baseline="0">
                <a:solidFill>
                  <a:srgbClr val="007DC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F6AA8C8-84A7-49F2-85B5-4DBA084D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DDF3D18-3E24-45CB-B800-586FD4F53D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39429FE2-992D-4324-9480-44C84FE6E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981" y="2284797"/>
            <a:ext cx="6128019" cy="15240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="" xmlns:a16="http://schemas.microsoft.com/office/drawing/2014/main" id="{5697DCCB-A276-4E17-9AF1-BD4776EE1F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981" y="4864793"/>
            <a:ext cx="6128019" cy="12620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5B16B8D-931A-4B35-AB99-6F9B6196F5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394" y="4154489"/>
            <a:ext cx="6128147" cy="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>
                <a:solidFill>
                  <a:srgbClr val="007DC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6359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8A19-912E-43C9-9187-231860FACB69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8556-F2EB-4F93-B43E-D73A00F97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52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B5D0-1AE1-4F5B-9B33-D56FE779E3A6}" type="datetime1">
              <a:rPr lang="fr-FR" smtClean="0"/>
              <a:pPr/>
              <a:t>14/11/2018</a:t>
            </a:fld>
            <a:endParaRPr lang="fr-FR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43" y="6438900"/>
            <a:ext cx="781368" cy="28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56396" y="657406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A0A50333-2734-084B-8AC5-58DA0049E9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37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e.banzet@modernisation.gouv.fr" TargetMode="External"/><Relationship Id="rId2" Type="http://schemas.openxmlformats.org/officeDocument/2006/relationships/hyperlink" Target="mailto:maud.choquet@modernisation.gouv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L\Downloads\fond_bull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6274"/>
            <a:ext cx="9227258" cy="58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5042" y="1558618"/>
            <a:ext cx="7772400" cy="26200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From </a:t>
            </a: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open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data to open </a:t>
            </a: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algorithms… and back again</a:t>
            </a:r>
            <a:b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French experience</a:t>
            </a:r>
            <a:endParaRPr lang="fr-FR" sz="4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78642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Internet </a:t>
            </a:r>
            <a:r>
              <a:rPr lang="fr-FR" sz="2400" b="1" i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Governance</a:t>
            </a:r>
            <a:r>
              <a:rPr lang="fr-FR" sz="2400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Forum</a:t>
            </a:r>
          </a:p>
          <a:p>
            <a:r>
              <a:rPr lang="fr-FR" sz="2400" i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November</a:t>
            </a:r>
            <a:r>
              <a:rPr lang="fr-FR" sz="24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14</a:t>
            </a:r>
            <a:r>
              <a:rPr lang="fr-FR" sz="2400" i="1" baseline="30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</a:t>
            </a:r>
            <a:r>
              <a:rPr lang="fr-FR" sz="24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336" y="214313"/>
            <a:ext cx="953403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7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1921" y="706120"/>
            <a:ext cx="5130800" cy="27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itre 1"/>
          <p:cNvSpPr txBox="1">
            <a:spLocks/>
          </p:cNvSpPr>
          <p:nvPr/>
        </p:nvSpPr>
        <p:spPr>
          <a:xfrm>
            <a:off x="132081" y="166103"/>
            <a:ext cx="8930640" cy="80925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smtClean="0">
                <a:latin typeface="Century Gothic" panose="020B0502020202020204" pitchFamily="34" charset="0"/>
              </a:rPr>
              <a:t>A new </a:t>
            </a:r>
            <a:r>
              <a:rPr lang="fr-FR" sz="3200" b="1" dirty="0" err="1" smtClean="0">
                <a:latin typeface="Century Gothic" panose="020B0502020202020204" pitchFamily="34" charset="0"/>
              </a:rPr>
              <a:t>legal</a:t>
            </a:r>
            <a:r>
              <a:rPr lang="fr-FR" sz="3200" b="1" dirty="0" smtClean="0">
                <a:latin typeface="Century Gothic" panose="020B0502020202020204" pitchFamily="34" charset="0"/>
              </a:rPr>
              <a:t> </a:t>
            </a:r>
            <a:r>
              <a:rPr lang="fr-FR" sz="3200" b="1" dirty="0" err="1" smtClean="0">
                <a:latin typeface="Century Gothic" panose="020B0502020202020204" pitchFamily="34" charset="0"/>
              </a:rPr>
              <a:t>framework</a:t>
            </a:r>
            <a:r>
              <a:rPr lang="fr-FR" sz="3200" b="1" dirty="0" smtClean="0">
                <a:latin typeface="Century Gothic" panose="020B0502020202020204" pitchFamily="34" charset="0"/>
              </a:rPr>
              <a:t> for public </a:t>
            </a:r>
            <a:r>
              <a:rPr lang="fr-FR" sz="3200" b="1" dirty="0" err="1" smtClean="0">
                <a:latin typeface="Century Gothic" panose="020B0502020202020204" pitchFamily="34" charset="0"/>
              </a:rPr>
              <a:t>algorithm</a:t>
            </a:r>
            <a:r>
              <a:rPr lang="fr-FR" sz="3200" b="1" dirty="0" err="1">
                <a:latin typeface="Century Gothic" panose="020B0502020202020204" pitchFamily="34" charset="0"/>
              </a:rPr>
              <a:t>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4800" y="1009204"/>
            <a:ext cx="3627121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latin typeface="Century Gothic" panose="020B0502020202020204" pitchFamily="34" charset="0"/>
              </a:rPr>
              <a:t>A new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problem</a:t>
            </a:r>
            <a:r>
              <a:rPr lang="fr-FR" sz="1700" b="1" dirty="0" smtClean="0">
                <a:latin typeface="Century Gothic" panose="020B0502020202020204" pitchFamily="34" charset="0"/>
              </a:rPr>
              <a:t> : code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is</a:t>
            </a:r>
            <a:r>
              <a:rPr lang="fr-FR" sz="1700" b="1" dirty="0" smtClean="0">
                <a:latin typeface="Century Gothic" panose="020B0502020202020204" pitchFamily="34" charset="0"/>
              </a:rPr>
              <a:t>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law</a:t>
            </a:r>
            <a:endParaRPr lang="fr-FR" sz="1700" b="1" dirty="0" smtClean="0">
              <a:latin typeface="Century Gothic" panose="020B0502020202020204" pitchFamily="34" charset="0"/>
            </a:endParaRPr>
          </a:p>
          <a:p>
            <a:r>
              <a:rPr lang="fr-FR" sz="1700" dirty="0" err="1" smtClean="0">
                <a:latin typeface="Century Gothic" panose="020B0502020202020204" pitchFamily="34" charset="0"/>
              </a:rPr>
              <a:t>Fears</a:t>
            </a:r>
            <a:r>
              <a:rPr lang="fr-FR" sz="1700" dirty="0" smtClean="0">
                <a:latin typeface="Century Gothic" panose="020B0502020202020204" pitchFamily="34" charset="0"/>
              </a:rPr>
              <a:t> about </a:t>
            </a:r>
            <a:r>
              <a:rPr lang="fr-FR" sz="1700" dirty="0" err="1" smtClean="0">
                <a:latin typeface="Century Gothic" panose="020B0502020202020204" pitchFamily="34" charset="0"/>
              </a:rPr>
              <a:t>automated</a:t>
            </a:r>
            <a:r>
              <a:rPr lang="fr-FR" sz="1700" dirty="0" smtClean="0">
                <a:latin typeface="Century Gothic" panose="020B0502020202020204" pitchFamily="34" charset="0"/>
              </a:rPr>
              <a:t> </a:t>
            </a:r>
            <a:r>
              <a:rPr lang="fr-FR" sz="1700" dirty="0" err="1">
                <a:latin typeface="Century Gothic" panose="020B0502020202020204" pitchFamily="34" charset="0"/>
              </a:rPr>
              <a:t>decision</a:t>
            </a:r>
            <a:r>
              <a:rPr lang="fr-FR" sz="1700" dirty="0"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</a:rPr>
              <a:t>making</a:t>
            </a:r>
            <a:r>
              <a:rPr lang="fr-FR" sz="1700" dirty="0" smtClean="0">
                <a:latin typeface="Century Gothic" panose="020B0502020202020204" pitchFamily="34" charset="0"/>
              </a:rPr>
              <a:t> (</a:t>
            </a:r>
            <a:r>
              <a:rPr lang="fr-FR" sz="1700" dirty="0" err="1" smtClean="0">
                <a:latin typeface="Century Gothic" panose="020B0502020202020204" pitchFamily="34" charset="0"/>
              </a:rPr>
              <a:t>ie</a:t>
            </a:r>
            <a:r>
              <a:rPr lang="fr-FR" sz="1700" dirty="0" smtClean="0">
                <a:latin typeface="Century Gothic" panose="020B0502020202020204" pitchFamily="34" charset="0"/>
              </a:rPr>
              <a:t>. </a:t>
            </a:r>
            <a:r>
              <a:rPr lang="fr-FR" sz="1700" dirty="0" err="1" smtClean="0">
                <a:latin typeface="Century Gothic" panose="020B0502020202020204" pitchFamily="34" charset="0"/>
              </a:rPr>
              <a:t>university</a:t>
            </a:r>
            <a:r>
              <a:rPr lang="fr-FR" sz="1700" dirty="0" smtClean="0">
                <a:latin typeface="Century Gothic" panose="020B0502020202020204" pitchFamily="34" charset="0"/>
              </a:rPr>
              <a:t> affectations, </a:t>
            </a:r>
            <a:r>
              <a:rPr lang="fr-FR" sz="1700" dirty="0" err="1" smtClean="0">
                <a:latin typeface="Century Gothic" panose="020B0502020202020204" pitchFamily="34" charset="0"/>
              </a:rPr>
              <a:t>tax</a:t>
            </a:r>
            <a:r>
              <a:rPr lang="fr-FR" sz="1700" dirty="0" smtClean="0"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</a:rPr>
              <a:t>calculation</a:t>
            </a:r>
            <a:r>
              <a:rPr lang="fr-FR" sz="1700" dirty="0" smtClean="0">
                <a:latin typeface="Century Gothic" panose="020B0502020202020204" pitchFamily="34" charset="0"/>
              </a:rPr>
              <a:t> etc.)</a:t>
            </a:r>
          </a:p>
          <a:p>
            <a:endParaRPr lang="fr-FR" sz="1700" dirty="0" smtClean="0">
              <a:latin typeface="Century Gothic" panose="020B0502020202020204" pitchFamily="34" charset="0"/>
            </a:endParaRPr>
          </a:p>
          <a:p>
            <a:endParaRPr lang="fr-FR" sz="1700" dirty="0" smtClean="0">
              <a:latin typeface="Century Gothic" panose="020B0502020202020204" pitchFamily="34" charset="0"/>
            </a:endParaRPr>
          </a:p>
          <a:p>
            <a:r>
              <a:rPr lang="fr-FR" sz="1700" b="1" dirty="0" smtClean="0">
                <a:latin typeface="Century Gothic" panose="020B0502020202020204" pitchFamily="34" charset="0"/>
              </a:rPr>
              <a:t>A new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legal</a:t>
            </a:r>
            <a:r>
              <a:rPr lang="fr-FR" sz="1700" b="1" dirty="0" smtClean="0">
                <a:latin typeface="Century Gothic" panose="020B0502020202020204" pitchFamily="34" charset="0"/>
              </a:rPr>
              <a:t>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framework</a:t>
            </a:r>
            <a:endParaRPr lang="fr-FR" sz="1700" b="1" dirty="0" smtClean="0">
              <a:latin typeface="Century Gothic" panose="020B0502020202020204" pitchFamily="34" charset="0"/>
            </a:endParaRPr>
          </a:p>
          <a:p>
            <a:endParaRPr lang="fr-FR" sz="400" b="1" dirty="0">
              <a:latin typeface="Century Gothic" panose="020B0502020202020204" pitchFamily="34" charset="0"/>
            </a:endParaRPr>
          </a:p>
          <a:p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Digital </a:t>
            </a:r>
            <a:r>
              <a:rPr lang="fr-FR" sz="17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Republic</a:t>
            </a: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Act</a:t>
            </a:r>
            <a:endParaRPr lang="fr-FR" sz="17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207395" y="1229357"/>
            <a:ext cx="97405" cy="853443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4799" y="3456028"/>
            <a:ext cx="875792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Transparency rules for algorithms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used to make individual decisions: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mention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 each decision </a:t>
            </a:r>
            <a:endParaRPr lang="en-US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right to explanation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: the person can get detailed information on how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algorithm was implemented for his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specific situation and with which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online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publication of the rules of the main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public algorithms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French implementation of GDPR</a:t>
            </a:r>
          </a:p>
          <a:p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Automated decision making allowed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for administrative decisions when: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right to human intervention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transparency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control of algorithm /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rules-based algorithms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207395" y="3283874"/>
            <a:ext cx="97405" cy="2893406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6026"/>
            <a:ext cx="9144000" cy="73152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atin typeface="Century Gothic" panose="020B0502020202020204" pitchFamily="34" charset="0"/>
              </a:rPr>
              <a:t>A tough implementation </a:t>
            </a:r>
            <a:endParaRPr lang="en-US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669" y="999146"/>
            <a:ext cx="8513180" cy="524925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Getting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better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understanding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of the situation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automated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decision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making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Which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public administration 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use </a:t>
            </a:r>
            <a:r>
              <a:rPr lang="fr-FR" sz="1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algorithmic</a:t>
            </a:r>
            <a:r>
              <a:rPr lang="fr-FR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treatment</a:t>
            </a:r>
            <a:r>
              <a:rPr lang="fr-FR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 </a:t>
            </a:r>
            <a:r>
              <a:rPr lang="fr-FR" sz="1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Who</a:t>
            </a:r>
            <a:r>
              <a:rPr lang="fr-FR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fr-FR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developing</a:t>
            </a:r>
            <a:r>
              <a:rPr lang="fr-FR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the </a:t>
            </a:r>
            <a:r>
              <a:rPr lang="fr-FR" sz="1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  <a:r>
              <a:rPr lang="fr-FR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 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Can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access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FR" sz="17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700" b="1" u="sng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Making</a:t>
            </a:r>
            <a:r>
              <a: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sure the </a:t>
            </a:r>
            <a:r>
              <a:rPr lang="fr-FR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existing</a:t>
            </a:r>
            <a:r>
              <a: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practices </a:t>
            </a:r>
            <a:r>
              <a: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are </a:t>
            </a:r>
            <a:r>
              <a:rPr lang="fr-FR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compliant</a:t>
            </a:r>
            <a:r>
              <a: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the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law</a:t>
            </a:r>
            <a:endParaRPr lang="fr-F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the new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transparency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framework</a:t>
            </a:r>
            <a:endParaRPr lang="fr-FR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fr-F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relevant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legislation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does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the code correspond to the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legal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 Do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have to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be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more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specific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in the </a:t>
            </a:r>
            <a:r>
              <a:rPr lang="fr-FR" sz="1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FR" sz="17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Developing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best practices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Ex post: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Is </a:t>
            </a:r>
            <a:r>
              <a:rPr lang="en-US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transparency enough? Should we share the </a:t>
            </a:r>
            <a:r>
              <a:rPr lang="en-US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source </a:t>
            </a:r>
            <a:r>
              <a:rPr lang="en-US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code or more explanations ? How to best explain? Is it worth it without data?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Is auditing the solution? How?</a:t>
            </a:r>
          </a:p>
          <a:p>
            <a:pPr marL="0" indent="0">
              <a:spcBef>
                <a:spcPct val="0"/>
              </a:spcBef>
              <a:buNone/>
            </a:pPr>
            <a:endParaRPr lang="en-US" sz="1700" i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Ex ante: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Where should we position the developing team?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How to develop </a:t>
            </a:r>
            <a:r>
              <a:rPr lang="en-US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algorithms that are accountable « by design »?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7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fr-FR" sz="17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17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1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274647" y="1229357"/>
            <a:ext cx="97405" cy="528323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274647" y="2550157"/>
            <a:ext cx="97405" cy="528323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274647" y="4114797"/>
            <a:ext cx="97405" cy="1889763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8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10070"/>
            <a:ext cx="9144000" cy="1129034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anchor="ctr">
            <a:noAutofit/>
          </a:bodyPr>
          <a:lstStyle>
            <a:defPPr>
              <a:defRPr lang="fr-FR"/>
            </a:defPPr>
            <a:lvl1pPr marL="268288"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Making accountable AI through open data </a:t>
            </a:r>
            <a:endParaRPr lang="en-US" sz="32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73620" y="1303946"/>
            <a:ext cx="851318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0550" y="1149271"/>
            <a:ext cx="82416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err="1">
                <a:latin typeface="Century Gothic" panose="020B0502020202020204" pitchFamily="34" charset="0"/>
              </a:rPr>
              <a:t>Preparing</a:t>
            </a:r>
            <a:r>
              <a:rPr lang="fr-FR" sz="1700" b="1" dirty="0">
                <a:latin typeface="Century Gothic" panose="020B0502020202020204" pitchFamily="34" charset="0"/>
              </a:rPr>
              <a:t> the </a:t>
            </a:r>
            <a:r>
              <a:rPr lang="fr-FR" sz="1700" b="1" dirty="0" err="1">
                <a:latin typeface="Century Gothic" panose="020B0502020202020204" pitchFamily="34" charset="0"/>
              </a:rPr>
              <a:t>next</a:t>
            </a:r>
            <a:r>
              <a:rPr lang="fr-FR" sz="1700" b="1" dirty="0">
                <a:latin typeface="Century Gothic" panose="020B0502020202020204" pitchFamily="34" charset="0"/>
              </a:rPr>
              <a:t> public </a:t>
            </a:r>
            <a:r>
              <a:rPr lang="fr-FR" sz="1700" b="1" dirty="0" err="1">
                <a:latin typeface="Century Gothic" panose="020B0502020202020204" pitchFamily="34" charset="0"/>
              </a:rPr>
              <a:t>algorithms</a:t>
            </a:r>
            <a:r>
              <a:rPr lang="fr-FR" sz="1700" b="1" dirty="0">
                <a:latin typeface="Century Gothic" panose="020B0502020202020204" pitchFamily="34" charset="0"/>
              </a:rPr>
              <a:t>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generation</a:t>
            </a:r>
            <a:endParaRPr lang="fr-FR" sz="1700" b="1" dirty="0" smtClean="0">
              <a:latin typeface="Century Gothic" panose="020B0502020202020204" pitchFamily="34" charset="0"/>
            </a:endParaRPr>
          </a:p>
          <a:p>
            <a:r>
              <a:rPr lang="fr-FR" sz="1700" dirty="0" err="1" smtClean="0">
                <a:latin typeface="Century Gothic" panose="020B0502020202020204" pitchFamily="34" charset="0"/>
              </a:rPr>
              <a:t>Deep</a:t>
            </a:r>
            <a:r>
              <a:rPr lang="fr-FR" sz="1700" dirty="0" smtClean="0"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</a:rPr>
              <a:t>learning</a:t>
            </a:r>
            <a:r>
              <a:rPr lang="fr-FR" sz="1700" dirty="0" smtClean="0"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</a:rPr>
              <a:t>benefits</a:t>
            </a:r>
            <a:endParaRPr lang="fr-FR" sz="1700" dirty="0" smtClean="0">
              <a:latin typeface="Century Gothic" panose="020B0502020202020204" pitchFamily="34" charset="0"/>
            </a:endParaRPr>
          </a:p>
          <a:p>
            <a:r>
              <a:rPr lang="fr-FR" sz="1700" dirty="0" smtClean="0">
                <a:latin typeface="Century Gothic" panose="020B0502020202020204" pitchFamily="34" charset="0"/>
              </a:rPr>
              <a:t>Efficient </a:t>
            </a:r>
            <a:r>
              <a:rPr lang="fr-FR" sz="1700" dirty="0" err="1" smtClean="0">
                <a:latin typeface="Century Gothic" panose="020B0502020202020204" pitchFamily="34" charset="0"/>
              </a:rPr>
              <a:t>private</a:t>
            </a:r>
            <a:r>
              <a:rPr lang="fr-FR" sz="1700" dirty="0" smtClean="0"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</a:rPr>
              <a:t>sector</a:t>
            </a:r>
            <a:r>
              <a:rPr lang="fr-FR" sz="1700" dirty="0" smtClean="0"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</a:rPr>
              <a:t>algorithms</a:t>
            </a:r>
            <a:endParaRPr lang="fr-FR" sz="17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/>
              <a:buChar char="à"/>
            </a:pPr>
            <a:r>
              <a:rPr lang="fr-FR" sz="17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rule-based</a:t>
            </a:r>
            <a:r>
              <a:rPr lang="fr-FR" sz="17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algorithm</a:t>
            </a:r>
            <a:r>
              <a:rPr lang="fr-FR" sz="17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will</a:t>
            </a:r>
            <a:r>
              <a:rPr lang="fr-FR" sz="17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be</a:t>
            </a:r>
            <a:r>
              <a:rPr lang="fr-FR" sz="17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challenged</a:t>
            </a:r>
            <a:r>
              <a:rPr lang="fr-FR" sz="17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rapidly</a:t>
            </a:r>
            <a:endParaRPr lang="fr-FR" sz="17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fr-FR" sz="1700" dirty="0">
              <a:latin typeface="Century Gothic" panose="020B0502020202020204" pitchFamily="34" charset="0"/>
            </a:endParaRPr>
          </a:p>
          <a:p>
            <a:endParaRPr lang="fr-FR" sz="1700" b="1" dirty="0">
              <a:latin typeface="Century Gothic" panose="020B0502020202020204" pitchFamily="34" charset="0"/>
            </a:endParaRPr>
          </a:p>
          <a:p>
            <a:r>
              <a:rPr lang="fr-FR" sz="1700" b="1" dirty="0">
                <a:latin typeface="Century Gothic" panose="020B0502020202020204" pitchFamily="34" charset="0"/>
              </a:rPr>
              <a:t>Open training </a:t>
            </a:r>
            <a:r>
              <a:rPr lang="fr-FR" sz="1700" b="1" dirty="0" err="1">
                <a:latin typeface="Century Gothic" panose="020B0502020202020204" pitchFamily="34" charset="0"/>
              </a:rPr>
              <a:t>datasets</a:t>
            </a:r>
            <a:endParaRPr lang="fr-FR" sz="1700" b="1" dirty="0">
              <a:latin typeface="Century Gothic" panose="020B0502020202020204" pitchFamily="34" charset="0"/>
            </a:endParaRPr>
          </a:p>
          <a:p>
            <a:r>
              <a:rPr lang="fr-FR" sz="1700" dirty="0" smtClean="0">
                <a:latin typeface="Century Gothic" panose="020B0502020202020204" pitchFamily="34" charset="0"/>
              </a:rPr>
              <a:t>Non </a:t>
            </a:r>
            <a:r>
              <a:rPr lang="fr-FR" sz="1700" dirty="0" err="1" smtClean="0">
                <a:latin typeface="Century Gothic" panose="020B0502020202020204" pitchFamily="34" charset="0"/>
              </a:rPr>
              <a:t>discriminatory</a:t>
            </a:r>
            <a:endParaRPr lang="fr-FR" sz="1700" dirty="0">
              <a:latin typeface="Century Gothic" panose="020B0502020202020204" pitchFamily="34" charset="0"/>
            </a:endParaRPr>
          </a:p>
          <a:p>
            <a:r>
              <a:rPr lang="fr-FR" sz="1700" dirty="0" smtClean="0">
                <a:latin typeface="Century Gothic" panose="020B0502020202020204" pitchFamily="34" charset="0"/>
              </a:rPr>
              <a:t>Diverse</a:t>
            </a:r>
          </a:p>
          <a:p>
            <a:r>
              <a:rPr lang="fr-FR" sz="1700" dirty="0" smtClean="0">
                <a:latin typeface="Century Gothic" panose="020B0502020202020204" pitchFamily="34" charset="0"/>
              </a:rPr>
              <a:t>For basic AI </a:t>
            </a:r>
            <a:r>
              <a:rPr lang="fr-FR" sz="1700" dirty="0" err="1" smtClean="0">
                <a:latin typeface="Century Gothic" panose="020B0502020202020204" pitchFamily="34" charset="0"/>
              </a:rPr>
              <a:t>functions</a:t>
            </a:r>
            <a:r>
              <a:rPr lang="fr-FR" sz="1700" dirty="0" smtClean="0">
                <a:latin typeface="Century Gothic" panose="020B0502020202020204" pitchFamily="34" charset="0"/>
              </a:rPr>
              <a:t>: </a:t>
            </a:r>
            <a:r>
              <a:rPr lang="fr-FR" sz="1700" dirty="0" err="1" smtClean="0">
                <a:latin typeface="Century Gothic" panose="020B0502020202020204" pitchFamily="34" charset="0"/>
              </a:rPr>
              <a:t>text</a:t>
            </a:r>
            <a:r>
              <a:rPr lang="fr-FR" sz="1700" dirty="0" smtClean="0">
                <a:latin typeface="Century Gothic" panose="020B0502020202020204" pitchFamily="34" charset="0"/>
              </a:rPr>
              <a:t>, image</a:t>
            </a:r>
          </a:p>
          <a:p>
            <a:r>
              <a:rPr lang="fr-FR" sz="1700" dirty="0" smtClean="0">
                <a:latin typeface="Century Gothic" panose="020B0502020202020204" pitchFamily="34" charset="0"/>
              </a:rPr>
              <a:t>And more </a:t>
            </a:r>
            <a:r>
              <a:rPr lang="fr-FR" sz="1700" dirty="0" err="1" smtClean="0">
                <a:latin typeface="Century Gothic" panose="020B0502020202020204" pitchFamily="34" charset="0"/>
              </a:rPr>
              <a:t>critical</a:t>
            </a:r>
            <a:r>
              <a:rPr lang="fr-FR" sz="1700" dirty="0" smtClean="0">
                <a:latin typeface="Century Gothic" panose="020B0502020202020204" pitchFamily="34" charset="0"/>
              </a:rPr>
              <a:t> public services</a:t>
            </a:r>
          </a:p>
          <a:p>
            <a:endParaRPr lang="fr-FR" sz="1700" b="1" dirty="0">
              <a:latin typeface="Century Gothic" panose="020B0502020202020204" pitchFamily="34" charset="0"/>
            </a:endParaRPr>
          </a:p>
          <a:p>
            <a:r>
              <a:rPr lang="fr-FR" sz="1700" b="1" dirty="0" smtClean="0">
                <a:latin typeface="Century Gothic" panose="020B0502020202020204" pitchFamily="34" charset="0"/>
              </a:rPr>
              <a:t>Open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testing</a:t>
            </a:r>
            <a:r>
              <a:rPr lang="fr-FR" sz="1700" b="1" dirty="0" smtClean="0">
                <a:latin typeface="Century Gothic" panose="020B0502020202020204" pitchFamily="34" charset="0"/>
              </a:rPr>
              <a:t>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frameworks</a:t>
            </a:r>
            <a:endParaRPr lang="fr-FR" sz="1700" b="1" dirty="0">
              <a:latin typeface="Century Gothic" panose="020B0502020202020204" pitchFamily="34" charset="0"/>
            </a:endParaRPr>
          </a:p>
          <a:p>
            <a:r>
              <a:rPr lang="fr-FR" sz="1700" dirty="0">
                <a:latin typeface="Century Gothic" panose="020B0502020202020204" pitchFamily="34" charset="0"/>
              </a:rPr>
              <a:t>A few </a:t>
            </a:r>
            <a:r>
              <a:rPr lang="fr-FR" sz="1700" dirty="0" err="1" smtClean="0">
                <a:latin typeface="Century Gothic" panose="020B0502020202020204" pitchFamily="34" charset="0"/>
              </a:rPr>
              <a:t>projects</a:t>
            </a:r>
            <a:endParaRPr lang="fr-FR" sz="1700" dirty="0" smtClean="0">
              <a:latin typeface="Century Gothic" panose="020B0502020202020204" pitchFamily="34" charset="0"/>
            </a:endParaRPr>
          </a:p>
          <a:p>
            <a:endParaRPr lang="fr-FR" sz="1700" dirty="0">
              <a:latin typeface="Century Gothic" panose="020B0502020202020204" pitchFamily="34" charset="0"/>
            </a:endParaRPr>
          </a:p>
          <a:p>
            <a:r>
              <a:rPr lang="fr-FR" sz="1700" b="1" dirty="0" smtClean="0">
                <a:latin typeface="Century Gothic" panose="020B0502020202020204" pitchFamily="34" charset="0"/>
              </a:rPr>
              <a:t>Open </a:t>
            </a:r>
            <a:r>
              <a:rPr lang="fr-FR" sz="1700" b="1" dirty="0" err="1" smtClean="0">
                <a:latin typeface="Century Gothic" panose="020B0502020202020204" pitchFamily="34" charset="0"/>
              </a:rPr>
              <a:t>algorithms</a:t>
            </a:r>
            <a:endParaRPr lang="fr-FR" sz="1700" b="1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316198" y="2926845"/>
            <a:ext cx="97405" cy="2311905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316198" y="1399197"/>
            <a:ext cx="97405" cy="410554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10" y="2846179"/>
            <a:ext cx="4152222" cy="282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11560" y="1948791"/>
            <a:ext cx="7698115" cy="1407628"/>
          </a:xfrm>
        </p:spPr>
        <p:txBody>
          <a:bodyPr>
            <a:noAutofit/>
          </a:bodyPr>
          <a:lstStyle/>
          <a:p>
            <a:r>
              <a:rPr lang="fr-FR" sz="5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Thank</a:t>
            </a:r>
            <a:r>
              <a:rPr lang="fr-FR" sz="5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fr-FR" sz="5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you</a:t>
            </a:r>
            <a:r>
              <a:rPr lang="fr-FR" sz="5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!</a:t>
            </a:r>
            <a:br>
              <a:rPr lang="fr-FR" sz="540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fr-FR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3200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fr-FR" sz="32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3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www.etalab.gouv.fr</a:t>
            </a:r>
            <a:r>
              <a:rPr lang="fr-FR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fr-FR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3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www.data.gouv.fr</a:t>
            </a:r>
            <a:r>
              <a:rPr lang="fr-FR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fr-FR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538192" y="5417338"/>
            <a:ext cx="10168329" cy="9429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Maud Choquet : </a:t>
            </a:r>
            <a:r>
              <a:rPr lang="fr-FR" sz="2400" dirty="0">
                <a:solidFill>
                  <a:schemeClr val="bg1"/>
                </a:solidFill>
                <a:latin typeface="Century Gothic"/>
                <a:cs typeface="Century Gothic"/>
                <a:hlinkClick r:id="rId2"/>
              </a:rPr>
              <a:t>maud.choquet@modernisation.gouv.fr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Amélie Banzet : </a:t>
            </a:r>
            <a:r>
              <a:rPr lang="fr-FR" sz="2400" dirty="0" smtClean="0">
                <a:solidFill>
                  <a:schemeClr val="bg1"/>
                </a:solidFill>
                <a:latin typeface="Century Gothic"/>
                <a:cs typeface="Century Gothic"/>
                <a:hlinkClick r:id="rId3"/>
              </a:rPr>
              <a:t>amelie.banzet@modernisation.gouv.fr</a:t>
            </a:r>
            <a:r>
              <a:rPr lang="fr-FR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fr-FR" sz="14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endParaRPr lang="fr-FR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37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Thierry\Bureau\10680098_728431587251869_6099758514377664230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8" cy="81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QERUUEBMSFRUVFBIYFRUWFRQVGBQWFRYVFRQYFxQYHiYeFxokGRUYHy8gJicpLC0sFx4xNTAqNScrLCkBCQoKDgwOGg8PGi0lHyQqLCkpKikpLC8sLC8sKiwsLCwsLCwqKS8sLCwpLS0sLCwsLCwpKSwsLCksKSksKSwpLP/AABEIAJoBSAMBIgACEQEDEQH/xAAcAAABBQEBAQAAAAAAAAAAAAAAAgMEBQYBBwj/xABLEAACAQIEAwUCCAoJAwQDAAABAhEAAwQSITEFQVEGEyJhkRRxBxUyUmKBktEWFyNCVKGisdLhM1NjcpOywfDxNERzgoOzwyU1Q//EABoBAAMBAQEBAAAAAAAAAAAAAAABAgMEBgX/xAAwEQACAQIEBAUDBAMBAAAAAAAAAQIDEQQSITEUUWGRBRNSgaEVQXEiMsHwQmLRU//aAAwDAQACEQMRAD8A9H412svWLrJawrXgI8SsRPypHyYkQOfPlXD2yuBVJwt4kiSFynL4mABkjWFB/wDUPfV7csKSZVdzyFJ9mT5i/ZFVYm5S3e2br/2t8nxbAHYkCSOseh1imsF21usVFzCXkkgE7hZJEkkDQAA/X7p0HsyfMX7IpJw6fMX7Ip2Fcb+OR5VHx3H2RJtoHOa2MskeFnVXbQGcqktHONxUXGdpMBZdrd7EYS26xmR3tqyyJEg7aEUz+GPDf0vBf4tr76vypcn2FmG7fbDEMBGGhjnnN3saPlQzk0BWG8gTO2t58cDyp23h0ZQyqhBEg5RqOtVDdpMD+kYX7dusm0tzWFOc/wBib/CLL44HlR8cio/D8dhsRPcPYuZYzZCjZZmJjbY+lTRhk+Yv2RTVnsTJSi7SVn1GvjkVGx/aAooKKXMwQFzGNdYBFTvZk+Yv2RXPZk+Yv2RQ43VkQ2McB4u9/P3lvJEZeRZSBqVOqmZG55VcVFwloAmAB7gBUqptbQtbFJ2j42+GCm1ZN0sdVBIIEHXQHmAOW9VeD7Z3mDm5g7iZSgUAhmcs1wEgEDwgBDM/nnprUfChiyl6zBIm2+xj84VjPjRvnt6mvoUsE6kFK+586tj1Sm4OOx6cvbN8ub2W/wAtIGbYnb6ufUbUy3be7nI9jvlOTRqdfmkADSefT6vNvjNvnt6mu/GbfPb1NafTn6kZfU4+l9z2DC8ezorFShIBKsIK+R86d+OB5V5HgHu3ywtsSVXMQWiRmVdzp+dP1VKPDcV0J1jS4pk5ipjxawQZ6Qal4JJ2c0Wse2rqDNxe7XX1zRhySAIjvCC2YqRITURrPrFTuFdonu281633TSwySToDpqQJ9K83u4TEKheZUJnOW4DCTo2h1BAkRy9Kii7dImT9vyzRvvGsULAp7TQPHtbwZ698cCj44FeP3MTdUSWaP73nFNfGjfPb1NUvD29pIh+JJbxZ7L8cCuHjFeN/GjfPb1NHxo3z29TT+nP1IX1OPpZ6jg+0917iKbLBSYYlSmUQYIJJzaxppWorw7hvEmN+0Mza3bQ3PN1r3GuGthpYeylK9zswuI85PoMYy/kRmGsCY61lcL2xxDNbDYRlDEB2z6IMpJMEAkSAB79Yq17bvlwF89EH+Za8wt/0feNJt953RbviGz5Sx/Jj83TeZ/fWlDDebG97a2FiMV5UrWvpc9BtdsbjH/pLw0mWNsToDGhOuu3kaav9tLogphLrajMDAImdR12HTfrpWVu8GZYBVzPS6fdzIqp4rNogS6nmpYnzGs10RwObaS/vuc8se47wf99j0u12muPaZhZZHBgI8agRJGUmR91S8NxslQXADcwNYrxr28/Ob1NXNvhN1wuS6rEorsuaCqsquNieTHfLJU++nLBKKs5LsTHHub/TF9zd4rtVeRmAsZgA8EZzMZcmy6zJ08t+dPcH7SXLqMb1ruiGgCSZEDXUDmTXn54FiJjOg6TcImQzDQA65VJoXgWIkAsgnL//AEOmYM2w5hVJrPhIetGnGT/82en/ABwKPjgV5dg+EXrqllcaMwEswnKWDGeQ8B86i92+VT3nibN4ZOgW4bRM7fKH66fBx9a7C46Xofc9b+OBSL/G4ViokgEgdTGgryburvzv2j1imMTeZCJY6idztJH+lVwF9FP4JfiDS1g+56vwnj927dCtaKqQfERlMiIESZB11nlRXnvYrGFsfYEkyz8z/VvRXHWw7oNRcr6bnZha/nQv1sesvuffXAK6wkn31xjWZucJpNBpVMR86/CZ/wDtcV/fT/4rdL7NdlLveYfEMtk2RftZg7wGy3VDICRkL/RLTOkTIr1HjnYHB4nE3Lt7DuzuQWYX7iAwqgeFTA2/UKdwvZTD4VVaxZuZl0UG9dcoDnzFA5KhoIEjkxGw1+rxsFTUVe9rfH5ObyHmzG7bb76+cu1eD7nG4hAVIF1/k7DMc0AeUx9Ve2PdN233Ti4i6eJbtxX8J0/KL4pjU667Vn27C4R2LXMPcZmJLMb90ySZkk6k9fOvP16Mp2SPUeDeI0sFKUql9VayS77oq/gY/wC6/wDZ/wDsr0yqHsv2fs4XvO4tNbz5M03GeYzRvtEmrwmtqMHCCizh8TxMMViZVoXs7b9EkdrlFdFanzh2xT9MWNzT9Qy0YT4ROyuIxl201ju4RGBzNl1LA6aGsiPg2xv9j/iH+GvYMUdRTSiuynipwgoo4auEp1JuTPJh8GmN/sf8Q/w0D4NMd/Yf4h/hr1ulbVfG1ehHAUup5Lb+DvHpqjWlJEHLdYEjeNBqNKf/AAL4mFyd6kZsx/LNMgzq0TE6x113r1GefpSD/wA+f8qTxc3vbsPgqa2v3PL/AMCOJtIN0GRrN99QeulJbsDxEgDNagCNLhGhjfTXavVdtBuf9k0baD/fnRxc+S7D4Kn979zydvg74g27Wj1m6x225edIPwaY0f1H+If4a9dAimpnXlTWNqdCXgaXXueTfi2xv9j/AIh/hoHwa43+x/xD/DXrAEmnAKfG1eglgKXU8s4f8HONS9bdu5hbltjFwzCsCY8PQV6/UWalVy1q0qrTkddChCimolX2m4YcThbtlSFLqACZgeIHWPdXnw+Cq/M99YmIzZGmOk716nc2rP8AEeCtexNu4SMiWmEQDL51YaHbQHUUUsRUpK0GFXDU6zvNGO/FhiP0iz9m5SLnwV4ht8Ra+y9W+B4TxK3btobohMNaQwyuTdQYYSrNBMhb4JJB8Smekq1wvHLmbvId8hdQ6suiYYPkJQQxyXgDAHiBjps8fXf+RivD8Ov8flmb/FNf/SLP2Xpa/BXiRtirYkQYFwSOQMctK0l/B8QnwXIEfnMh8Pcxl0X+m77xZ4yxpFJ4JwvG2rq95cPdd5fcqWVyVe7fcK7QNcr2oyiBlI23njK3P4Q+Bocvlmd/Fbif0pNNv6TTfz8z6mj8VuJ/Sk02/pNN/PzPqa9Moo4yrz+EPgqPL5Z5ovwXYkbYtBqTp3g1OhO+/nSB8FGI/SbX2X9/769Ooo4yrz+EHA0eXyzzP8VeJiParcTMQ+9JPwUYg74m0fer16dRRxlbn8IOBo8vlmD7M/BzdwuKtXmvW2CFiVCsCZRl0n30Vvre4orCpVlVd5G9KjCkrQQm4dYpsmlXNz79furijmaENgBHvrtZ3t/2lfhuBuYm2qO6tbGVpiHcKdtedTsT2pw1gAYjEWbb90txlZwpCNAzQdYzGKdnuA5f4Daa4znPmcqW8RA8IUDTloo28+tMns/b1ANzUyfGTrrrr7z5Uzd7bYELbY4vD5bs5D3iw0GDHuOlTMbx3D4chb1+1bJQuA7hZRflMJ5DrRYVxH4PWisHOdQZzmZylJBHkT++urwC2DOa7JmT3jHfXnsfMQeW2lO8K43YxSF8Net3UBgsjAgHeD0061DwnbXBXrvc2sXYe4TAQOJJG4HJjpyosx3J2C4ctmcmbWJzMW299ShWXsdvbL8SbAg2/Cgi53gOa7MNZyx8oRMT9VT37Z4Jb3cNi8OLubLkNxZzExl6TPKjK0K9y6ig12ksaQx3D7mpFRsNuak1D3KjsR8SNR7qbpzEHUU0GHUVSE9xQrhNcLjqK4XHWmIh8Ya73TDDgG4QQpJAyyDDa7gGJ8p32qDnxot2zls94bw7wbAWecHNvOx1JEaDldKR1FdzDqKdwM7dPEGVQBaUl7RZvDIUOTcGWSNViPKdQaGXiJIP5JYNomMviGa33i6k+HKH13191aIMDrIouXekTRcZX8Oe+yIMRlDw/eZQI38A+UeXSfq2qaddB/wOtcLACBr/AKn7qUug3EnnQTuKC8hSzpXFIHMUjON5qRihUyoIbX0qdSZURNzaoN3GorZWaDAOx2JgSYga9anXNqp+I3rCz30CVWdG2BZl1XbUE/Uakok+325jvEkgkeIbCCf1EGu+22/npy1zDSQWE9NATVSbeEEiJBAzQLrAAgXBJ5aCfq8qVcfCC3rrbJH9YQCoVAfogBl18xGtAFq2KQGC6g6aZhz29aSuOtkEh0IG5BGmsa+U86gRhnZU5uqlRLgMMpjTb5KRr0FIt2bPiAsvlfN3jmY/JmTmJbNMryoAsvjC3/WW/tL1jr1oXHWyYDoSTEBgdTJA9+hqsL4TMzE6nLmH5SAQWgkcjuCTt5UXLmETu3IESCjQ+hWQJ6apEcyKALQ41BPjTQMT4gSAvyjHlFdTFoYAdDMRDDWdoqtuHC2s+gEg5gA5JDL5dQ/66bR8Iha4DBt5WYnvZBBgEg7nxee/nQBcWroYSpBEkadQYIpdU+E4zhbcLbeAzwNHILtAiTsdvL1q4oAVb3FFFvcUUANuNTPU0Tz9BSrm599cHWtDMwvw1j/8Nfn59j/5VqsbCJd7RWheRHA4UhCuoYA5yAYOkwT616RiLSuIuKrL81gCCfcdKQmFXNnyLmiAcozR0ncDyq4ysrCZ4nw/hVn4m4w5tW8yYy6qMVEoqNayhTyAzHTzNWHEb2HGM4I2NymyOHoXLgMk914GuTPhD5TO0wTXrowNsKUFu3DGXGRYY9SIgnTnVDxTsh3vEMLig1sW7Fm7aNkrOcXFZRHIKJGkcqvzLvX+6Cseb3LffXeOPwkfkGw1pQbQ8DuO7N0WwvMqL23zvMUjj2OwN7hOCs8P7o4zPhu6W2B3yXQR3heNd5MnTY17Th8KlpctpEReiKFE+4U1Y4TZRzcSzaVz+cEQMZ+kBNHmBYwlt7NrtG4u92rPgrWQEKC90sSSnVyAdRrpWFxOLt4bD3u5xGDxeGN8s2CxVrusUHLwYiLhaec7A6bg+9XMGjMHZELr8lioLL7mOopq5wixn7w2bJuTOc20zT1zRM0lUCw7hbk20MFZRDlO6yoMHzG1LoNKVazGO4cb1IpmxvT1Zvc0RExrQR7qynGe3uHwl02rguFgFJyqCBmEjUkcq03E2gr7jXmPG7C/GOJvXFVlsWbTBXMKbhCraDfRmT9Va0Yxk3m2sY15yjFZN7/c11/tnYtpbZxdBugsE7sl1QbuyCSqDrVzZxKuoZCGVgCrAyCDqCD0ryjgXZ+/jMS13E3GVSzBnDZTdjdLRH5kcxpFejXr64awSqgJbQBVBgACABJ2FVWpxhZJ6k0Kk6l21ZfYtM9Ges1Z7Z2WYrDgggbeEsQSQr/JYQAQQdcwiuDtxh4J/KaTICFogqp238TR9RrnOk02ejPVDd7U2lCMe8hw5XwH5KGGJHIUmz2usNMF/Dbe4ZRh4U1JE76CYoA0GejPWcftnYX5XeDVhBttJKAlgOsAH7JpVvthYPNx8iMyFZzkgAA6zKnTyoA0PeVxX39/+gqu4fxRb9tblucrTEiDoSCCORkGmuK8QNq27qJI1jXyHLkN/qqJzUI5mNK7sXNt9R7xVlWV4LxFrpOaDluFQy/JYKR4hqevWtVSpzU43QNW0E3Nqo+PIqp3mRWfRFLDMFDHU5ToYq8ubVFu2wVObLlgzO0DUzTqKUotRdnbRiRn+DOe9yuFaVmSlsEZlDHVVGhnar04VCIKJAmBlGk7xUfDWrFsnI1oE/TBJ1AjU9So+sU8uOtmIu2jIBHjXUHKRz551+0OorHC06lOFqkrvv8AJUmm9BfsyyDlWV+ScolfceVKa2CCIEGZHv3/AH0sofKjIfKuqxJFbhlox+TTQgiABqu228dKcbCIYlEMaCVGgO4HSnH0EkiqO72oDIbmEVMSiuUud3cWUYECMvPf/Y1pPRXKjFydkXL4dTuqn3gHaY/efWuHCoQQUSDEjKIIG0jnFN2cZmEj6xzB3g0W8XmOgGX507ny8vOgkWcFbO9tNDI8K6HrtvT1MJiZ2H8/dSbmLjlPr9XrQBLt7iik2GmDRQAMNTXCa7cOp+umjrWiM2G/urOcX4niHxi4XCutoi13juyh9JgAA6dPXyq64phLly0yWbvdOYhwM0QQTp5jSsx2kVbOIs3DiXw9/ughvG1nt3ANwdYDT+8V00Em+uttL+5yYiUlHpdX1t7J3/4FjtVfsrjTiMjNhzbVQogFmJUGd4OhijEcSxuEWzfv3kupdZBctC2q92HEjKw1JHnUfsxwlcUmNztce3eZQt1hBcrJLgRHyoMR5VYW+yN+53SYnEi5ZssGChMrPlELmaemnPSuiXlRk07ddOi25a/g5Y+bOKav01/2e/PS3MmcJ4rcuYzF22IyWRbyCBpmBJk86qB2mxPsAxWYEpfIuDINbeYLAHIzGvmatMT2Yue03L+HxHdLeCi4uQOfCAJQnQbaeZNP8I7LizhHw1x84fvJaIgP5TuN5rPNSVno/wBulumptlrO8dV+7W/XT4EWOMPdx5t22Hc27KNc0BJe4JQZuWjA/VV2TVL2Y7Pexo4a53jOwJeMshVCqIk6CD61dKJ19Kwq5c36dl8nRSzZbz3ev4OqtLoikk1ib7Dtg6mpFR8NuakVD3LWxVcZaCvuNY7Hdn7zYh71jEi13iorKbS3PkCAfEYnntW44hZViM3Q1E9jTofU04ycdhSgpKzMjwvs7dt4gX7+Ka+QjKAUyxmiY8UDbkOlaEvU32NOh9TR7InQ+polNy1YoQUFZEDToPTptRp0HpU/2ROh9TR7InQ+pqSyDmoBHQenrU72ROh9TR7InQ+poAgyOg9PqokdB6VO9kTofU0eyJ0PqaAIIaNq42u9T/ZE6H1NcGFTXQ79T0FJpNWYETCKAyx1X99aWqi1hUzCAdxz86t6EklZAJubVXcW/wCmvf8Ahu/5GqxubVXcW/6a9/4bv+RqYHmvBkUm1h2v2lOBwtxMZdkZMri26i7buxmBgN3inwsq66muY8XSt+7fNjB97csMUuvbHdvbHs1wDORCMMKQric63V0GWay/B+P4RsJh7TYk2GvXbFzFXLi96brYf5eZ7jXMsHIVGQA5Y1BkTLfaTDYu5dTvJs4dmY3e/wDZ/aL+Jv3Lzstuc64cXWkBHVtLYZmHiUA9wsHwL/dXp0HSu3bwUf7099RL2PW3bBYwAq67ySBtqST9Z9/Oqe5bbGj5TJZMbaM0RKtO/PUabb8rQmywsY9L+YCWA0Mr4WBGo15coNV3DeyNjDFvZl7tXbMygsQNtEBMINNh90W9iwqKFUQAAB7hoKcpZmrpbAiLiMOYASMvzdvU8/8Ae9MAE6STsJgmR5DkPL15VY01dOUFo95iYG+w1NSMLzHZN+vzR1jmegpxVj/e/majYayWIdwR81Tyn85urEeg060/dvBQSxAiP16D1NAEvDjaiu2OVcoATdOp95riiuuNT76IrQzOgUlxO4BFQuJcaTDlRczeIMZEaBSikmSOdxdp50heP2GMC4DqRoGgEdTEAefOnZgyfHSlRy9ark7Q2DMXAY3gMYjQzpoJ09+m9OnjFmXHeD8n8vfwwYP7x6iizAmjX3Ul2nTlzqG3G7UHK0kI76AnwpIY+oj30w3H7IkM5UgSwKtKjTVoGm8e/TehITLACfcP9xToFVtrj1lmKhj4fotygsSIkATBJAg0L2jsNMOYES2Vo2U7xsMwk7DY0ajsWJNJGtNYfFLcXMhkGRsREbiDqDT8cvWkA7h9zT9MWNzT9Q9y1sQOItBHuNeUsneYzHPcee6ZgguO3dqScqs4Dr4QBEAjU16jxhoK+4158ey95cVfvKdLrNABtlWRtSrpcGuselb0JJZrv7fyYV4t5bK+v8Mz+AxLi+99ST3JgW8OrurEI8PlNw5VkamSK9VGMC2w7sAAoLMdANNTWFfse3e96FOcBgqg2EQShUaKNBrWuuYcPa7u5qCoVh1Ea608RKMrWJw0JRvm5k61jUYAqykEAggggg7V32lfnDlzHPas7f7J4dmzZSJILKDCsFRkVYGw8WaOqjoKetdm8OttrYTwuwZh1IQIPdoNutcx1F77QOo5cxz29aSMWp0zLIJB1G43qgPZXDEg5DoSRqYBKd3/AJfSNIruO7MWL3eFgQ1wNLTqCYMj6wNKALw8Qt5sudM0KQMwk5pCx1nK3oae7yqDDdnbFtlZQ0qxYGfziZYx59NhyAq17ygCV3lR8Xj1tKzuYA1P6h++k95TGMw4uqVbUHQj09KzqZsrybjVr6krh3Elunw8mykHcEESDWhrLcNwwttpJLPJJMkkkSSetamlSz5f17jla+gm5tTIGlPXNqZWtkSNewW/6u39hfupu9w5CPCloH/xpB8jpUuimIqMVgUvMveqZSfDOhB6gaMKl1Iu2Qw1+o8x7jUVwU+Vtyb+Lof1UmAqiim7znZYzHadvMmkM7cuRtGm87AdT5aUxbu6jeW2B3IG7MPzR/L3U5awoUQfESQWJ3Y9T6bUw7/lMqTJIztuQB+aOgj9/U0xEgeW/wA0/wChquWywYs2rkgLpoWg+M9FWSFHvO50tHA5/wDH11y3qJPnHWKBknBplCiZgbnnXKXY5UUgBxqfea5XX3NIJqyBnE4NLkd4itAIGYA6GCRr5qPQVT8TxNuyWRMOjtlLEQoBB0adCYIJExG4q+iuiquIzZ4vZAYnDfODgKmpzqDIOwJ1E7wDzruC4rbYOow2Vu7uMRAhghIUTEknKORjStJNNs1O4XMynGbFv/timeV0VPECmcqBzkQAvM6UNiMNduAXMOPGILyv5+bNMdMu/I5to10wTWTuNvLl/rTsxRcEZkcSwpYp7OohsrErbgAgEk+QB8U7SJ3FTOHJYvAlbAXKVnMgHiKhwfPwspn6XUGLS3aCTlAWSSYAEk7k9TSwOZouAm1aCCFAE8h+ulxy9TR++u7VIDtmnqj2Nz1ipFQ9y1sQOI4TvCNYgHlNRPin6f7P86tL29N0hlf8U/T/AGf50fFP0/2f51YUUAV/xT9P9n+dHxT9P9n+dWFFAFf8U/T/AGf50fFP0/2f51YUUAV/xT9P9n+dHxT9P9n+dWFFAFf8U/T/AGf51z4p+n+z/OrGigCDa4ZDA5tiDt/OriowqTQAm5tWf7Q8VawEyZfEWnMCdgOhHWtBc2rGdvbmVbX95/3CujDQU6sYs58VNwpSkhn8K7vS39lv4qPwru9LX2W/irLe1Ue1V9/gqXpPPcdW9Rqfwru9Lf2W/irq9qLzaBUYnkLbsT9QMmsr7VWv7AYdH7y4RLIwCn5oK6x61z4ihSo03PKdGHxFatUUM40/aW8phkRT0a26n0JpP4U3Olr7B/iqy43iLS4ki9ZW/wDk0KolvPcWCZLnYL0qHb4eMQ6vhLGFNiVDh1y3FIP5RSI0MVyRlSteUF3OySq5rRm/xbUZ/Cq70tfYP8VcHae4Nls/YP8AFVFxUi3fuIugV2AHQA6VF9qr6McJRkk8u582WMrRk1m2NR+FN3pa+wf4qTd7WXQpMWtAT8g8v/VWZ9qpvEYnwN/db9xp8FS9JPHVvUev2OVFcscvdRXmT1Jy5uaTSn3PvrlaGYV2uVwmgDjGmsQ2VSRy56aepApwUsCmJFPxJhZRbgeGzKBJWDPg/OZRIDQJMajcxVvNRn4ZbLq5HiQkqZI+UrKwMfKBDSQZEgHcAiRSGwApVFdAoABSWaNfSus1IAnU0IGPYVd5qTTGHGpp+oe5cdhm9vTdOXt6bpDCiiigAooooAKKKKACiiigAooooA6Kk1GFSaAE3NqwnwlvFuz/AH2/y1u7m1ZztR2aGOVFLlMjEyBMyIrows406sZS2RzYqnKpRlCO7PKfaqPaq2v4q1/SG+wPvo/FWv6Q32B99eh+o4bn8HnfpmJ5LuYr2qt78GfErapeDuikupAYgSIiRNR/xVr+kN9gffR+Kpf0hvsD76wxGLw1am4ZmvY6MNg8TQqKeVP3LrF8UOFxN26irft3gk5LlvOjIuWCGOqka+tSuzmICi7dvvatteuZ+7FxDkAUKASDBbST76zX4ql/SG+wPvo/FUv6Q32B99cD4Zq2f3yv7e53riVK+Tm7Zl9/YzXHscrYq8yEFTccgjYieVQPaq2v4q1/SG+wPvo/FWv6Q32B99fUj4hhoxUbvTofKn4diZScrLV33MV7VSbuK8J9x/dW3/FWv6Q32B99cb4KlI/6hvsD76r6jhufwT9MxPJdze2OXuortkQRRXlj1Yl9z765Sn3PvpBrQzAmk1m+1mI8dhQt4/lQGNuRIZG8MyATsasMIPZ7Yyq/juNC3bgLDwE7yw/N2B2JPI0r62EWwFdJqAuPciclvYn+lXlqNfcQfrFcu49x+Ymm83VEGYInyBB+sCqsFyfXQKg2cc5IBRNwNLinn4tN9BrSsNji05wigAGRcVun8/SgLkwCgmke0L85fUdJ/drTZxS75lj+8PP7j6GkNsc3pYpu3dU6AgxvBnenaAQ5YFP0xYOpp+oZaGb29N05e3pukMKJqo7WXguEvDIzzauaKAYhT4jmIAA989Kh8BwaBReXCmwy228T90M8idrTNppzj3UchXNHRVVb4ncPKwNJ/pddp2IBjRvqE04cddEytkdPyu50LA6aQmZvqHvp2DMixoqqHErsgZcPvH9Nr8k+W8gCPfS7nEXABizqGOt0AQMskGNfzvQUWYsyLKimBjE2Z0BjUZhp1pTYpBoXUb/nDlvSKuO0Uy2NQbun2h79vrHrVfxrtTh8GE75yDcnIqqzMQBJMAaAdTTSb2E2luW4qTVdw7iFvEW0u2WD23AZWHMH36irGkMTc2qPUi5tUegAooooAKKKKACiiigAooooAKKKKAFW9xRRb3FFADOKt5gRJGu499RG4bJJ7y7qQYzGBHKOlW9dqsxOUqMZw0XWRmLDu2zKBEFogE6TtPrT2JwYuFC0+Biw9+Vl1+pjVjRSvrcMpQjs/biPHBQIwmMygIozRuYQa+ZFLXgyhg4Z8w56anQZiIgmBE/cIu6KrMLIips8LCsGBaQzty3cksDHKTttoKaHAkC5RmAKBG2lgAwUnTcZj+qruilmHkKJuCKVy5nykkxpuVK7x0JoHBAc+ZmJuBg0ACZDgGORAuHbyq9rtPMLIVeFwItszAmWyztHh2MDcxpO8AdKkGpdFLMPKMYc6/VUiuV2pvcaVhm9vUG5Zu6RcA+VPgHP5PpVnFdigZV4rBG7Za27kZ1ZWZQoMGQYkEbabU57MO7KSYKlZ5wRH+tWEURR97gUdzgNthBzRlUCIBGUMAwMaHxH/ih+Ao2aS/iOY6ic8MM4O4MGNNIAFXkURTuxZUU/xSIUZmhSxUeExmzSNRqPEd6S3BLZUKxYgJcQAnk5k+nLp9VXUURRdhZFHe4ErtmLvMRPh1+VrEfSPloKL3BAxJLE5mQvMeII2YbRl11kfXNXkURRdhlRSngyndifCVMhCGEAagiNlAqr7Qdi1xQtxcKtbtvbDMM+ZHUq06gzBOs8610URVRnKLuiZQjJWZTcB4OmDw9uxbJK2xEmJJJkk+8k1c1wiuipbvqXscYTSe6FLopAI7odKO6HSl0UAI7odKO6HSl0UAI7odKO6HSl0UAI7odKO6HSl0UAI7odKO6HSl0UAI7sUUu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" y="0"/>
            <a:ext cx="9143999" cy="1552150"/>
          </a:xfrm>
          <a:prstGeom prst="rect">
            <a:avLst/>
          </a:prstGeom>
          <a:solidFill>
            <a:schemeClr val="bg1">
              <a:lumMod val="65000"/>
              <a:alpha val="49000"/>
            </a:schemeClr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algn="l"/>
            <a:r>
              <a:rPr lang="fr-FR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Etalab : </a:t>
            </a:r>
            <a:r>
              <a:rPr lang="fr-FR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we</a:t>
            </a:r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contribute</a:t>
            </a:r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to the state digital transformation </a:t>
            </a:r>
            <a:r>
              <a:rPr lang="fr-FR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through</a:t>
            </a:r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open data and open </a:t>
            </a:r>
            <a:r>
              <a:rPr lang="fr-FR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government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" y="4080814"/>
            <a:ext cx="9143999" cy="2710343"/>
          </a:xfrm>
          <a:prstGeom prst="rect">
            <a:avLst/>
          </a:prstGeom>
          <a:solidFill>
            <a:schemeClr val="bg1">
              <a:lumMod val="65000"/>
              <a:alpha val="49000"/>
            </a:schemeClr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algn="l"/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70021" y="4411579"/>
            <a:ext cx="5015829" cy="210953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168274" y="4411579"/>
            <a:ext cx="4660231" cy="210953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882273" y="5151473"/>
            <a:ext cx="215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Open</a:t>
            </a:r>
            <a:endParaRPr lang="fr-FR" sz="4400" dirty="0"/>
          </a:p>
        </p:txBody>
      </p:sp>
      <p:sp>
        <p:nvSpPr>
          <p:cNvPr id="9" name="ZoneTexte 8"/>
          <p:cNvSpPr txBox="1"/>
          <p:nvPr/>
        </p:nvSpPr>
        <p:spPr>
          <a:xfrm>
            <a:off x="5753767" y="5151473"/>
            <a:ext cx="215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Data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22294" y="4936029"/>
            <a:ext cx="2154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Open</a:t>
            </a:r>
          </a:p>
          <a:p>
            <a:pPr algn="ctr"/>
            <a:r>
              <a:rPr lang="fr-FR" sz="3600" dirty="0" smtClean="0"/>
              <a:t>Data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365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9144000" cy="684477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756396" y="6457948"/>
            <a:ext cx="2133600" cy="365125"/>
          </a:xfrm>
        </p:spPr>
        <p:txBody>
          <a:bodyPr/>
          <a:lstStyle/>
          <a:p>
            <a:fld id="{A0A50333-2734-084B-8AC5-58DA0049E9B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4900441"/>
            <a:ext cx="9144000" cy="804323"/>
          </a:xfrm>
          <a:prstGeom prst="rect">
            <a:avLst/>
          </a:prstGeom>
          <a:solidFill>
            <a:srgbClr val="7F7F7F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#1. Data as an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255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3" name="Image 2" descr="Capture d’écran 2016-03-21 à 22.12.5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91" y="1220874"/>
            <a:ext cx="2856150" cy="2890356"/>
          </a:xfrm>
          <a:prstGeom prst="rect">
            <a:avLst/>
          </a:prstGeom>
          <a:ln>
            <a:solidFill>
              <a:srgbClr val="007D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1005" y="1220875"/>
            <a:ext cx="3033661" cy="2737138"/>
          </a:xfrm>
          <a:prstGeom prst="rect">
            <a:avLst/>
          </a:prstGeom>
          <a:noFill/>
          <a:ln w="9525">
            <a:solidFill>
              <a:srgbClr val="007DC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9525"/>
            <a:ext cx="9144000" cy="1184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algn="l">
              <a:tabLst>
                <a:tab pos="533400" algn="l"/>
              </a:tabLst>
            </a:pP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new data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governance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for the state</a:t>
            </a:r>
            <a:endParaRPr lang="fr-FR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908" y="1600712"/>
            <a:ext cx="2594050" cy="3469128"/>
          </a:xfrm>
          <a:prstGeom prst="rect">
            <a:avLst/>
          </a:prstGeom>
          <a:ln>
            <a:solidFill>
              <a:srgbClr val="007D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519988" y="5500069"/>
            <a:ext cx="90316" cy="667051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38838" y="5384800"/>
            <a:ext cx="79581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national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chief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data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officer</a:t>
            </a:r>
            <a:endParaRPr lang="fr-F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Producing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guidelines and doctrine on data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governance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</a:t>
            </a:r>
          </a:p>
          <a:p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Building a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community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departmental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data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officers</a:t>
            </a:r>
            <a:endParaRPr lang="fr-FR" sz="1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-127004" y="0"/>
            <a:ext cx="9017000" cy="932695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anchor="ctr">
            <a:noAutofit/>
          </a:bodyPr>
          <a:lstStyle>
            <a:defPPr>
              <a:defRPr lang="fr-FR"/>
            </a:defPPr>
            <a:lvl1pPr marL="268288"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national open data </a:t>
            </a:r>
            <a:r>
              <a:rPr lang="fr-F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platform</a:t>
            </a:r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3200" dirty="0" smtClean="0">
                <a:solidFill>
                  <a:srgbClr val="2A94C4"/>
                </a:solidFill>
              </a:rPr>
              <a:t>Data.gouv.fr</a:t>
            </a:r>
            <a:endParaRPr lang="fr-FR" sz="3200" b="0" dirty="0">
              <a:solidFill>
                <a:srgbClr val="2A94C4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831" y="945296"/>
            <a:ext cx="5933440" cy="22529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9" y="3198283"/>
            <a:ext cx="6263644" cy="36247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63950" y="1998228"/>
            <a:ext cx="247845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collaborative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platform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open to all but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especially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public bodies</a:t>
            </a:r>
          </a:p>
          <a:p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Which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aims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foster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reuse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through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Curation and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datavizs</a:t>
            </a:r>
            <a:endParaRPr lang="fr-FR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Tools to explore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Social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features</a:t>
            </a:r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6343654" y="2121931"/>
            <a:ext cx="90316" cy="2988046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re 1"/>
          <p:cNvSpPr txBox="1">
            <a:spLocks/>
          </p:cNvSpPr>
          <p:nvPr/>
        </p:nvSpPr>
        <p:spPr>
          <a:xfrm>
            <a:off x="292100" y="16610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fr-FR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strong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legal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framework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for open data</a:t>
            </a:r>
            <a:endParaRPr lang="fr-FR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41600" y="995678"/>
            <a:ext cx="63906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Law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78-753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of 17 July 1978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/ French FIOA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Freedom of access to administrative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documents </a:t>
            </a:r>
          </a:p>
          <a:p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few limits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such a freedom</a:t>
            </a:r>
          </a:p>
          <a:p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Freedom to reuse </a:t>
            </a:r>
          </a:p>
          <a:p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regulatory authority,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CADA</a:t>
            </a:r>
          </a:p>
          <a:p>
            <a:endParaRPr lang="en-US" sz="1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“Free of charge” Act</a:t>
            </a:r>
          </a:p>
          <a:p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Free of charge reuse as a matter of principle</a:t>
            </a:r>
          </a:p>
          <a:p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Very limited </a:t>
            </a:r>
            <a:r>
              <a:rPr lang="en-US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licence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fees</a:t>
            </a:r>
          </a:p>
          <a:p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Digital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Republic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Act</a:t>
            </a:r>
          </a:p>
          <a:p>
            <a:r>
              <a:rPr lang="en-US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Open data by default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any public organization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of more than 50 employees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has to make available regularly updated databases and data with an economic, social, environmental interest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which can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be communicated to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everyone</a:t>
            </a:r>
          </a:p>
          <a:p>
            <a:r>
              <a:rPr lang="en-US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Open standards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easily reusable and usable by an automated processing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system</a:t>
            </a:r>
          </a:p>
          <a:p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limited number of </a:t>
            </a:r>
            <a:r>
              <a:rPr lang="en-US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open licenses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(free of charge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 to foster dissemination</a:t>
            </a:r>
          </a:p>
        </p:txBody>
      </p:sp>
      <p:sp>
        <p:nvSpPr>
          <p:cNvPr id="17" name="Rectangle 134"/>
          <p:cNvSpPr/>
          <p:nvPr/>
        </p:nvSpPr>
        <p:spPr>
          <a:xfrm>
            <a:off x="-2446820" y="737603"/>
            <a:ext cx="4803940" cy="6120397"/>
          </a:xfrm>
          <a:custGeom>
            <a:avLst/>
            <a:gdLst/>
            <a:ahLst/>
            <a:cxnLst/>
            <a:rect l="l" t="t" r="r" b="b"/>
            <a:pathLst>
              <a:path w="763381" h="728462">
                <a:moveTo>
                  <a:pt x="48877" y="693736"/>
                </a:moveTo>
                <a:lnTo>
                  <a:pt x="714506" y="693736"/>
                </a:lnTo>
                <a:lnTo>
                  <a:pt x="714506" y="728462"/>
                </a:lnTo>
                <a:lnTo>
                  <a:pt x="48877" y="728462"/>
                </a:lnTo>
                <a:close/>
                <a:moveTo>
                  <a:pt x="118461" y="637602"/>
                </a:moveTo>
                <a:lnTo>
                  <a:pt x="644427" y="637602"/>
                </a:lnTo>
                <a:lnTo>
                  <a:pt x="644427" y="672329"/>
                </a:lnTo>
                <a:lnTo>
                  <a:pt x="118461" y="672329"/>
                </a:lnTo>
                <a:close/>
                <a:moveTo>
                  <a:pt x="500858" y="291823"/>
                </a:moveTo>
                <a:lnTo>
                  <a:pt x="639361" y="291823"/>
                </a:lnTo>
                <a:lnTo>
                  <a:pt x="639361" y="326550"/>
                </a:lnTo>
                <a:lnTo>
                  <a:pt x="613358" y="326550"/>
                </a:lnTo>
                <a:lnTo>
                  <a:pt x="613358" y="585513"/>
                </a:lnTo>
                <a:lnTo>
                  <a:pt x="639609" y="585513"/>
                </a:lnTo>
                <a:lnTo>
                  <a:pt x="639609" y="620239"/>
                </a:lnTo>
                <a:lnTo>
                  <a:pt x="501106" y="620239"/>
                </a:lnTo>
                <a:lnTo>
                  <a:pt x="501106" y="585513"/>
                </a:lnTo>
                <a:lnTo>
                  <a:pt x="527357" y="585513"/>
                </a:lnTo>
                <a:lnTo>
                  <a:pt x="527357" y="326550"/>
                </a:lnTo>
                <a:lnTo>
                  <a:pt x="500858" y="326550"/>
                </a:lnTo>
                <a:close/>
                <a:moveTo>
                  <a:pt x="312192" y="291823"/>
                </a:moveTo>
                <a:lnTo>
                  <a:pt x="450695" y="291823"/>
                </a:lnTo>
                <a:lnTo>
                  <a:pt x="450695" y="326550"/>
                </a:lnTo>
                <a:lnTo>
                  <a:pt x="424692" y="326550"/>
                </a:lnTo>
                <a:lnTo>
                  <a:pt x="424692" y="585513"/>
                </a:lnTo>
                <a:lnTo>
                  <a:pt x="450944" y="585513"/>
                </a:lnTo>
                <a:lnTo>
                  <a:pt x="450944" y="620239"/>
                </a:lnTo>
                <a:lnTo>
                  <a:pt x="312440" y="620239"/>
                </a:lnTo>
                <a:lnTo>
                  <a:pt x="312440" y="585513"/>
                </a:lnTo>
                <a:lnTo>
                  <a:pt x="338692" y="585513"/>
                </a:lnTo>
                <a:lnTo>
                  <a:pt x="338692" y="326550"/>
                </a:lnTo>
                <a:lnTo>
                  <a:pt x="312192" y="326550"/>
                </a:lnTo>
                <a:close/>
                <a:moveTo>
                  <a:pt x="130808" y="291823"/>
                </a:moveTo>
                <a:lnTo>
                  <a:pt x="269312" y="291823"/>
                </a:lnTo>
                <a:lnTo>
                  <a:pt x="269312" y="326550"/>
                </a:lnTo>
                <a:lnTo>
                  <a:pt x="243308" y="326550"/>
                </a:lnTo>
                <a:lnTo>
                  <a:pt x="243308" y="585513"/>
                </a:lnTo>
                <a:lnTo>
                  <a:pt x="269560" y="585513"/>
                </a:lnTo>
                <a:lnTo>
                  <a:pt x="269560" y="620239"/>
                </a:lnTo>
                <a:lnTo>
                  <a:pt x="131057" y="620239"/>
                </a:lnTo>
                <a:lnTo>
                  <a:pt x="131057" y="585513"/>
                </a:lnTo>
                <a:lnTo>
                  <a:pt x="157308" y="585513"/>
                </a:lnTo>
                <a:lnTo>
                  <a:pt x="157308" y="326550"/>
                </a:lnTo>
                <a:lnTo>
                  <a:pt x="130808" y="326550"/>
                </a:lnTo>
                <a:close/>
                <a:moveTo>
                  <a:pt x="118709" y="238247"/>
                </a:moveTo>
                <a:lnTo>
                  <a:pt x="644675" y="238247"/>
                </a:lnTo>
                <a:lnTo>
                  <a:pt x="644675" y="272974"/>
                </a:lnTo>
                <a:lnTo>
                  <a:pt x="118709" y="272974"/>
                </a:lnTo>
                <a:close/>
                <a:moveTo>
                  <a:pt x="381691" y="68068"/>
                </a:moveTo>
                <a:lnTo>
                  <a:pt x="689530" y="217073"/>
                </a:lnTo>
                <a:lnTo>
                  <a:pt x="73851" y="217073"/>
                </a:lnTo>
                <a:close/>
                <a:moveTo>
                  <a:pt x="381691" y="0"/>
                </a:moveTo>
                <a:lnTo>
                  <a:pt x="763381" y="196259"/>
                </a:lnTo>
                <a:lnTo>
                  <a:pt x="701174" y="196259"/>
                </a:lnTo>
                <a:lnTo>
                  <a:pt x="381691" y="31986"/>
                </a:lnTo>
                <a:lnTo>
                  <a:pt x="62209" y="196259"/>
                </a:lnTo>
                <a:lnTo>
                  <a:pt x="0" y="19625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2551284" y="1198878"/>
            <a:ext cx="90316" cy="1016002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2532088" y="2753358"/>
            <a:ext cx="90316" cy="508001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2551284" y="3870958"/>
            <a:ext cx="90316" cy="2062482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8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87B9679-FAEA-46A9-BEAD-B88C195E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D18-3E24-45CB-B800-586FD4F53DA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EEB18B59-9AAF-4EF1-8A2D-ECE8E7D9A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623" y="999855"/>
            <a:ext cx="3460821" cy="3796188"/>
          </a:xfrm>
        </p:spPr>
        <p:txBody>
          <a:bodyPr/>
          <a:lstStyle/>
          <a:p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Recognizing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« 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 » 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common reference to name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products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territories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persons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economic and social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impact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already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widely reused </a:t>
            </a:r>
            <a:endParaRPr lang="en-US" sz="17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Requiring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high degree of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and reliability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both in content and dissemination</a:t>
            </a:r>
            <a:endParaRPr lang="en-US" sz="17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 data sets,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including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land,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company</a:t>
            </a:r>
            <a:r>
              <a:rPr lang="fr-F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NGO </a:t>
            </a:r>
            <a:r>
              <a:rPr lang="fr-F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registries</a:t>
            </a:r>
            <a:endParaRPr lang="fr-FR" sz="17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0070"/>
            <a:ext cx="9144000" cy="894170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anchor="ctr">
            <a:noAutofit/>
          </a:bodyPr>
          <a:lstStyle>
            <a:defPPr>
              <a:defRPr lang="fr-FR"/>
            </a:defPPr>
            <a:lvl1pPr marL="268288"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« Reference data » as a public service</a:t>
            </a:r>
            <a:endParaRPr lang="fr-FR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353329" y="1188717"/>
            <a:ext cx="97405" cy="1950723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96" y="1538588"/>
            <a:ext cx="5029960" cy="383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 flipH="1">
            <a:off x="340899" y="4079646"/>
            <a:ext cx="97404" cy="512674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 flipH="1">
            <a:off x="330809" y="5512205"/>
            <a:ext cx="97404" cy="274591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0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2040"/>
            <a:ext cx="4810506" cy="5135880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 smtClean="0">
                <a:latin typeface="Century Gothic" panose="020B0502020202020204" pitchFamily="34" charset="0"/>
              </a:rPr>
              <a:t>From a court ruling</a:t>
            </a:r>
          </a:p>
          <a:p>
            <a:pPr marL="0" indent="0">
              <a:buNone/>
            </a:pPr>
            <a:r>
              <a:rPr lang="en-US" sz="1700" dirty="0" smtClean="0">
                <a:latin typeface="Century Gothic" panose="020B0502020202020204" pitchFamily="34" charset="0"/>
              </a:rPr>
              <a:t>A Paris </a:t>
            </a:r>
            <a:r>
              <a:rPr lang="en-US" sz="1700" dirty="0">
                <a:latin typeface="Century Gothic" panose="020B0502020202020204" pitchFamily="34" charset="0"/>
              </a:rPr>
              <a:t>Administrative Court ruled on 10 March 2016 </a:t>
            </a:r>
            <a:r>
              <a:rPr lang="en-US" sz="1700" dirty="0" smtClean="0">
                <a:latin typeface="Century Gothic" panose="020B0502020202020204" pitchFamily="34" charset="0"/>
              </a:rPr>
              <a:t>that </a:t>
            </a:r>
            <a:r>
              <a:rPr lang="en-US" sz="1700" dirty="0">
                <a:latin typeface="Century Gothic" panose="020B0502020202020204" pitchFamily="34" charset="0"/>
              </a:rPr>
              <a:t>the software simulating the </a:t>
            </a:r>
            <a:r>
              <a:rPr lang="en-US" sz="1700" dirty="0" smtClean="0">
                <a:latin typeface="Century Gothic" panose="020B0502020202020204" pitchFamily="34" charset="0"/>
              </a:rPr>
              <a:t>calculation </a:t>
            </a:r>
            <a:r>
              <a:rPr lang="en-US" sz="1700" dirty="0">
                <a:latin typeface="Century Gothic" panose="020B0502020202020204" pitchFamily="34" charset="0"/>
              </a:rPr>
              <a:t>of personal income </a:t>
            </a:r>
            <a:r>
              <a:rPr lang="en-US" sz="1700" dirty="0" smtClean="0">
                <a:latin typeface="Century Gothic" panose="020B0502020202020204" pitchFamily="34" charset="0"/>
              </a:rPr>
              <a:t>tax was an administrative document subject to freedom of information / open data.</a:t>
            </a:r>
          </a:p>
          <a:p>
            <a:pPr marL="0" indent="0">
              <a:buNone/>
            </a:pPr>
            <a:endParaRPr lang="en-US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700" b="1" dirty="0" smtClean="0">
                <a:latin typeface="Century Gothic" panose="020B0502020202020204" pitchFamily="34" charset="0"/>
              </a:rPr>
              <a:t>To law</a:t>
            </a:r>
          </a:p>
          <a:p>
            <a:pPr marL="0" indent="0">
              <a:buNone/>
            </a:pPr>
            <a:r>
              <a:rPr lang="en-US" sz="1700" dirty="0" smtClean="0">
                <a:latin typeface="Century Gothic" panose="020B0502020202020204" pitchFamily="34" charset="0"/>
              </a:rPr>
              <a:t>Digital Republic Act included clearly </a:t>
            </a:r>
            <a:r>
              <a:rPr lang="en-US" sz="1700" b="1" dirty="0" smtClean="0">
                <a:latin typeface="Century Gothic" panose="020B0502020202020204" pitchFamily="34" charset="0"/>
              </a:rPr>
              <a:t>source </a:t>
            </a:r>
          </a:p>
          <a:p>
            <a:pPr marL="0" indent="0">
              <a:buNone/>
            </a:pPr>
            <a:r>
              <a:rPr lang="en-US" sz="1700" b="1" dirty="0" smtClean="0">
                <a:latin typeface="Century Gothic" panose="020B0502020202020204" pitchFamily="34" charset="0"/>
              </a:rPr>
              <a:t>codes</a:t>
            </a:r>
            <a:r>
              <a:rPr lang="en-US" sz="1700" dirty="0" smtClean="0">
                <a:latin typeface="Century Gothic" panose="020B0502020202020204" pitchFamily="34" charset="0"/>
              </a:rPr>
              <a:t> in administrative documents</a:t>
            </a:r>
            <a:endParaRPr lang="en-US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7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700" b="1" dirty="0" smtClean="0">
                <a:latin typeface="Century Gothic" panose="020B0502020202020204" pitchFamily="34" charset="0"/>
              </a:rPr>
              <a:t>And a state sponsored policy</a:t>
            </a:r>
          </a:p>
          <a:p>
            <a:pPr marL="0" indent="0">
              <a:buNone/>
            </a:pPr>
            <a:r>
              <a:rPr lang="fr-FR" sz="1700" dirty="0" smtClean="0">
                <a:latin typeface="Century Gothic" panose="020B0502020202020204" pitchFamily="34" charset="0"/>
              </a:rPr>
              <a:t>#</a:t>
            </a:r>
            <a:r>
              <a:rPr lang="fr-FR" sz="1700" dirty="0" err="1" smtClean="0">
                <a:latin typeface="Century Gothic" panose="020B0502020202020204" pitchFamily="34" charset="0"/>
              </a:rPr>
              <a:t>codeimpot</a:t>
            </a:r>
            <a:endParaRPr lang="fr-FR" sz="17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entury Gothic" panose="020B0502020202020204" pitchFamily="34" charset="0"/>
              </a:rPr>
              <a:t>Open source contributing policy for </a:t>
            </a:r>
            <a:r>
              <a:rPr lang="fr-FR" sz="1700" dirty="0" smtClean="0">
                <a:latin typeface="Century Gothic" panose="020B0502020202020204" pitchFamily="34" charset="0"/>
              </a:rPr>
              <a:t>public </a:t>
            </a:r>
            <a:r>
              <a:rPr lang="fr-FR" sz="1700" dirty="0" err="1" smtClean="0">
                <a:latin typeface="Century Gothic" panose="020B0502020202020204" pitchFamily="34" charset="0"/>
              </a:rPr>
              <a:t>organizations</a:t>
            </a:r>
            <a:endParaRPr lang="fr-FR" sz="17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700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8556-F2EB-4F93-B43E-D73A00F9701E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10070"/>
            <a:ext cx="9144000" cy="894170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anchor="ctr">
            <a:noAutofit/>
          </a:bodyPr>
          <a:lstStyle>
            <a:defPPr>
              <a:defRPr lang="fr-FR"/>
            </a:defPPr>
            <a:lvl1pPr marL="268288"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Source codes as open data</a:t>
            </a:r>
            <a:endParaRPr lang="fr-FR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706" y="904240"/>
            <a:ext cx="3622290" cy="39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353328" y="1320797"/>
            <a:ext cx="97405" cy="1209043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359795" y="3281677"/>
            <a:ext cx="97405" cy="604521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345265" y="4643117"/>
            <a:ext cx="97405" cy="604521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961" y="3779551"/>
            <a:ext cx="3362956" cy="24383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" y="0"/>
            <a:ext cx="9161640" cy="685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-56703" y="326490"/>
            <a:ext cx="9252881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41325" algn="ctr"/>
            <a:r>
              <a:rPr 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#2. </a:t>
            </a:r>
            <a:r>
              <a:rPr 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Opening</a:t>
            </a:r>
            <a:r>
              <a:rPr 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public </a:t>
            </a:r>
            <a:r>
              <a:rPr 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algorithms</a:t>
            </a:r>
            <a:endParaRPr lang="fr-F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11393</TotalTime>
  <Words>617</Words>
  <Application>Microsoft Office PowerPoint</Application>
  <PresentationFormat>Affichage à l'écran (4:3)</PresentationFormat>
  <Paragraphs>133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Thème Office</vt:lpstr>
      <vt:lpstr>From open data to open algorithms… and back again  A French experience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 tough implementation </vt:lpstr>
      <vt:lpstr>Présentation PowerPoint</vt:lpstr>
      <vt:lpstr>Thank you !   www.etalab.gouv.fr www.data.gouv.fr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</dc:creator>
  <cp:lastModifiedBy>BANZET Amelie</cp:lastModifiedBy>
  <cp:revision>315</cp:revision>
  <cp:lastPrinted>2014-02-25T05:06:16Z</cp:lastPrinted>
  <dcterms:created xsi:type="dcterms:W3CDTF">2014-02-20T16:11:13Z</dcterms:created>
  <dcterms:modified xsi:type="dcterms:W3CDTF">2018-11-14T09:39:45Z</dcterms:modified>
</cp:coreProperties>
</file>